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3" r:id="rId3"/>
    <p:sldId id="262" r:id="rId4"/>
    <p:sldId id="272" r:id="rId5"/>
    <p:sldId id="271" r:id="rId6"/>
    <p:sldId id="270" r:id="rId7"/>
    <p:sldId id="281" r:id="rId8"/>
    <p:sldId id="261" r:id="rId9"/>
    <p:sldId id="278" r:id="rId10"/>
    <p:sldId id="268" r:id="rId11"/>
    <p:sldId id="265" r:id="rId12"/>
    <p:sldId id="263" r:id="rId13"/>
    <p:sldId id="269" r:id="rId14"/>
    <p:sldId id="260" r:id="rId15"/>
    <p:sldId id="276" r:id="rId16"/>
    <p:sldId id="279" r:id="rId17"/>
    <p:sldId id="28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54F26-DC36-462C-901A-7BA66E156AA6}" type="datetimeFigureOut">
              <a:rPr lang="fr-FR" smtClean="0"/>
              <a:t>03/10/2018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6AAB3-2CE6-44A7-A809-E0BA85967B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83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649C8-3990-4638-949A-982CC6F32EC6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642B7B-B707-4529-8D27-8685B626EC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A37C86-8FB5-446E-822A-DCEE7FDADA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2079BD-D278-4175-86FB-CC275E74DA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9A005-447A-4D70-B8C5-8F028EDA9B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04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5D0B68-B797-4D43-9227-142B0454F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93E75D-44B5-4B9B-ABE2-767E81534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683502-02EA-44B7-974F-2F8623150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C51E1-3A35-46B0-9BE2-454680CB373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505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533400"/>
            <a:ext cx="2590800" cy="55626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533400"/>
            <a:ext cx="7569200" cy="55626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DB68D8-8031-4729-9E42-BB3524480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96AAAB-6816-4AC2-A05E-7B1C81C03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BDE064-8054-40E0-9FD1-23B841332C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11F0-EDB4-4E0A-A41C-66DDC7B339C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0095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363200" cy="114300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1424" y="1700808"/>
            <a:ext cx="5080000" cy="4114800"/>
          </a:xfrm>
        </p:spPr>
        <p:txBody>
          <a:bodyPr/>
          <a:lstStyle>
            <a:lvl1pPr>
              <a:defRPr sz="2400">
                <a:solidFill>
                  <a:srgbClr val="005EA4"/>
                </a:solidFill>
              </a:defRPr>
            </a:lvl1pPr>
            <a:lvl2pPr>
              <a:defRPr sz="2000">
                <a:solidFill>
                  <a:srgbClr val="00863D"/>
                </a:solidFill>
              </a:defRPr>
            </a:lvl2pPr>
            <a:lvl3pPr>
              <a:defRPr sz="2000"/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>
                <a:solidFill>
                  <a:srgbClr val="3F3F3F"/>
                </a:solidFill>
              </a:defRPr>
            </a:lvl1pPr>
            <a:lvl2pPr>
              <a:defRPr>
                <a:solidFill>
                  <a:srgbClr val="3F3F3F"/>
                </a:solidFill>
              </a:defRPr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C56826-88A4-44BA-8D02-BEF22F8A0DE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93050-836B-4C08-825F-0945140F17F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F7B0-5DE9-444D-9E54-D424C4F1767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3604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103632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297493-A376-4DAA-8CB6-85527A3BE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6040F-F526-44CE-A82A-9759F394A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B2E347-2F7E-4D13-867E-F13D745BC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92FF-1C4F-498C-94BB-9F8AC4700E9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648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15413" y="1988840"/>
            <a:ext cx="10363200" cy="4114800"/>
          </a:xfrm>
        </p:spPr>
        <p:txBody>
          <a:bodyPr/>
          <a:lstStyle>
            <a:lvl1pPr>
              <a:defRPr sz="2400">
                <a:solidFill>
                  <a:srgbClr val="005EA4"/>
                </a:solidFill>
              </a:defRPr>
            </a:lvl1pPr>
            <a:lvl2pPr>
              <a:defRPr sz="2000">
                <a:solidFill>
                  <a:srgbClr val="00A249"/>
                </a:solidFill>
              </a:defRPr>
            </a:lvl2pPr>
            <a:lvl3pPr>
              <a:defRPr sz="2000">
                <a:solidFill>
                  <a:schemeClr val="bg2">
                    <a:lumMod val="75000"/>
                  </a:schemeClr>
                </a:solidFill>
              </a:defRPr>
            </a:lvl3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BA6D8B-A800-4FDB-8B4B-5C1985CB5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5AC067-7E04-4333-92DD-B626BDF29C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35861E-D74B-40B8-AF2B-63DCFEDC6A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5B204-DAF8-4C73-A093-1FFA66CF20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86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E13CA10-4BA8-4D53-9055-0EB18E12D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60351"/>
            <a:ext cx="367453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1CE5F82-879A-4CBE-A39E-40FE8BC23D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67" y="5207001"/>
            <a:ext cx="1905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99B593A-98BF-4326-8639-40D516CEA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2" y="5157788"/>
            <a:ext cx="1441449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7435" y="4221089"/>
            <a:ext cx="10363200" cy="122413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07435" y="2636913"/>
            <a:ext cx="10171179" cy="1500187"/>
          </a:xfrm>
        </p:spPr>
        <p:txBody>
          <a:bodyPr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A14268-876E-4298-A615-343B471BA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4DEB1EB-6A07-4E9F-B19D-70B7F623D8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1FF539-EE10-4ECB-97BE-AB2030DE89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7A4-7EF5-4DDB-B9C1-63FA06C338B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459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9F59D-3F1F-4206-B40E-62FBBBEFA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BB3CB3-0F4E-4370-8063-A9CE31BDF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0AEB72-5707-4FBA-901B-ED3D14DEC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9942B-F852-489F-BF39-F19F14325A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3618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11C54A-DD0F-4B1F-8426-B391465511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7AA864-64BE-4C79-B03E-8FE9650A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09C7D5-FE11-4763-8053-F103DE46D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40D59-9520-4784-8DD8-C0CD9E7A79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007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14063E-F43A-4AFF-9846-1CC2821E14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ECBF15D-E167-47B1-AB55-CF980C010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35BD5C-630C-4AEE-B8E5-A936FD305E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E05AA-FA76-4751-A389-3CE498968D2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17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45957B-2ABC-4AB3-9181-24460B60C1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CC5CED-DF52-48D2-8999-451A9C684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35E0B4-F203-4A19-8D06-774542A02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CE78-27A6-43A9-921E-AA5AE20EB8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367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208E7-A779-47D4-B585-BDE91C5C5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39808-24A6-46A7-994A-CF7991BDD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BABC6-FBF8-4ED5-9106-CB3C6D8CA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75A40-D5BF-4B63-BD32-0252219C325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406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360A404-14E1-4BF3-84B3-9FE0221F21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1341438"/>
            <a:ext cx="309033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7595" y="4725144"/>
            <a:ext cx="7315200" cy="566738"/>
          </a:xfrm>
        </p:spPr>
        <p:txBody>
          <a:bodyPr anchor="b"/>
          <a:lstStyle>
            <a:lvl1pPr algn="ctr">
              <a:defRPr sz="2800" b="1"/>
            </a:lvl1pPr>
          </a:lstStyle>
          <a:p>
            <a:r>
              <a:rPr lang="fr-FR" dirty="0"/>
              <a:t>Modifiez le style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BCB6484-6081-4576-9C89-60DA0219A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837489D-38B5-429F-9BC1-400B592CF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DFF3F95-DAD9-45E0-98FF-354B3D8E4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37564-12C7-45DE-811D-3602042C3F1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027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CIMG5614 eclaircie">
            <a:extLst>
              <a:ext uri="{FF2B5EF4-FFF2-40B4-BE49-F238E27FC236}">
                <a16:creationId xmlns:a16="http://schemas.microsoft.com/office/drawing/2014/main" id="{79271D56-9C7E-4DD6-9FA2-086DBBBAC5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8872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3AC66D-E5C8-4124-8321-DEB61C853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C0BDCB4B-B8DA-4A3B-A0C9-5B3805A6F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80C388-8BDD-48AD-9EE6-C03ED16203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F374AB9-8607-4C5D-90C7-2B97B65D6F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899EB81-8610-4064-A69B-F34C038C23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8824803-36C6-4198-974C-856D08B7C47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2" name="Rectangle 10">
            <a:extLst>
              <a:ext uri="{FF2B5EF4-FFF2-40B4-BE49-F238E27FC236}">
                <a16:creationId xmlns:a16="http://schemas.microsoft.com/office/drawing/2014/main" id="{4A092B47-E62D-412C-9F8A-EB566694EA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66951" y="1276351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endParaRPr lang="fr-FR" altLang="fr-FR" sz="2400" dirty="0"/>
          </a:p>
        </p:txBody>
      </p:sp>
    </p:spTree>
    <p:extLst>
      <p:ext uri="{BB962C8B-B14F-4D97-AF65-F5344CB8AC3E}">
        <p14:creationId xmlns:p14="http://schemas.microsoft.com/office/powerpoint/2010/main" val="210170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666633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9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CC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F3F3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F3F3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F3F3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F3F3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F3F3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F3F3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F3F3F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esruchershoudemontais.fr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45647" y="2852936"/>
            <a:ext cx="7772400" cy="1152128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Association Loi 1901</a:t>
            </a:r>
            <a:br>
              <a:rPr lang="fr-FR" sz="2800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créée en mars 2012</a:t>
            </a:r>
            <a:br>
              <a:rPr lang="fr-FR" sz="2800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Déclarée d’intérêt général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87350" y="4942216"/>
            <a:ext cx="8352928" cy="1152128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B050"/>
                </a:solidFill>
                <a:latin typeface="Segoe Print" pitchFamily="2" charset="0"/>
              </a:rPr>
              <a:t>Une soixantaine d’adhérents </a:t>
            </a:r>
          </a:p>
          <a:p>
            <a:r>
              <a:rPr lang="fr-FR" sz="2800" dirty="0">
                <a:solidFill>
                  <a:srgbClr val="00B050"/>
                </a:solidFill>
                <a:latin typeface="Segoe Print" pitchFamily="2" charset="0"/>
              </a:rPr>
              <a:t>Des adhérents non apiculteurs </a:t>
            </a:r>
          </a:p>
          <a:p>
            <a:endParaRPr lang="fr-FR" dirty="0">
              <a:solidFill>
                <a:srgbClr val="00B050"/>
              </a:solidFill>
              <a:latin typeface="Segoe Print" pitchFamily="2" charset="0"/>
            </a:endParaRPr>
          </a:p>
        </p:txBody>
      </p:sp>
      <p:pic>
        <p:nvPicPr>
          <p:cNvPr id="2050" name="Picture 2" descr="D:\Utilisateurs\A1001249\Pictures\logoruchers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452392"/>
            <a:ext cx="5616624" cy="208823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05347" y="4106684"/>
            <a:ext cx="331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Print" pitchFamily="2" charset="0"/>
                <a:ea typeface="+mj-ea"/>
                <a:cs typeface="+mj-cs"/>
              </a:rPr>
              <a:t>RUCHER ECOLE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u="sng" cap="all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Nos moyens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u="sng" dirty="0">
                <a:solidFill>
                  <a:srgbClr val="00B050"/>
                </a:solidFill>
                <a:latin typeface="Segoe Print" pitchFamily="2" charset="0"/>
              </a:rPr>
              <a:t>Rucher de l’école primaire de Houdemont</a:t>
            </a:r>
          </a:p>
        </p:txBody>
      </p:sp>
      <p:pic>
        <p:nvPicPr>
          <p:cNvPr id="7169" name="Picture 1" descr="D:\Utilisateurs\A1001249\Documents\coulaud\association\20141228_110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517598"/>
            <a:ext cx="433366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:\association apicole\photos\rucher\rucher 2011\3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1700808"/>
            <a:ext cx="4089650" cy="306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5196" y="404664"/>
            <a:ext cx="8229600" cy="504056"/>
          </a:xfrm>
        </p:spPr>
        <p:txBody>
          <a:bodyPr>
            <a:normAutofit fontScale="90000"/>
          </a:bodyPr>
          <a:lstStyle/>
          <a:p>
            <a:br>
              <a:rPr lang="fr-FR" sz="6000" b="1" u="sng" dirty="0">
                <a:latin typeface="Segoe Print" pitchFamily="2" charset="0"/>
              </a:rPr>
            </a:br>
            <a:br>
              <a:rPr lang="fr-FR" sz="6000" b="1" u="sng" dirty="0">
                <a:latin typeface="Segoe Print" pitchFamily="2" charset="0"/>
              </a:rPr>
            </a:br>
            <a:br>
              <a:rPr lang="fr-FR" sz="6000" b="1" u="sng" dirty="0">
                <a:latin typeface="Segoe Print" pitchFamily="2" charset="0"/>
              </a:rPr>
            </a:br>
            <a:r>
              <a:rPr lang="fr-FR" sz="4900" u="sng" dirty="0">
                <a:solidFill>
                  <a:srgbClr val="00B050"/>
                </a:solidFill>
                <a:latin typeface="Segoe Print" pitchFamily="2" charset="0"/>
              </a:rPr>
              <a:t>1 Terrain communal</a:t>
            </a:r>
            <a:br>
              <a:rPr lang="fr-FR" sz="6000" b="1" u="sng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</a:br>
            <a:br>
              <a:rPr lang="fr-FR" sz="4900" dirty="0">
                <a:latin typeface="Segoe Print" pitchFamily="2" charset="0"/>
              </a:rPr>
            </a:br>
            <a:br>
              <a:rPr lang="fr-FR" sz="4900" b="1" u="sng" dirty="0">
                <a:latin typeface="Segoe Print" pitchFamily="2" charset="0"/>
              </a:rPr>
            </a:br>
            <a:br>
              <a:rPr lang="fr-FR" sz="4900" dirty="0">
                <a:solidFill>
                  <a:schemeClr val="accent6">
                    <a:lumMod val="75000"/>
                  </a:schemeClr>
                </a:solidFill>
                <a:latin typeface="Segoe Print" pitchFamily="2" charset="0"/>
              </a:rPr>
            </a:br>
            <a:endParaRPr lang="fr-FR" sz="4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7849" y="836713"/>
            <a:ext cx="2620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>
                <a:solidFill>
                  <a:srgbClr val="00B0F0"/>
                </a:solidFill>
                <a:latin typeface="Segoe Print" pitchFamily="2" charset="0"/>
              </a:rPr>
              <a:t>Le rucher bleu</a:t>
            </a:r>
            <a:endParaRPr lang="fr-FR" sz="2400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1703512" y="233203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 descr="C:\Users\Jean\Documents\ACE\DOSSIER JEAN PERSO\RUCHER\PHOTOS\IMG_9046.JP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410666"/>
            <a:ext cx="3730753" cy="2798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F2E36F-011C-47CE-81F5-49A45A02A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38" y="1340769"/>
            <a:ext cx="3880469" cy="291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79871CB-8D32-43A2-9DBA-D69D4A5E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063" y="4140151"/>
            <a:ext cx="6230424" cy="2798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tilisateurs\A1001249\Documents\coulaud\ESPACE PERSONNEL\association\PHOTOS RUCHES\20160408_183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190" y="1135322"/>
            <a:ext cx="3941043" cy="296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900" u="sng" dirty="0">
                <a:solidFill>
                  <a:srgbClr val="00B050"/>
                </a:solidFill>
                <a:latin typeface="Segoe Print" pitchFamily="2" charset="0"/>
              </a:rPr>
              <a:t>Des adhérents motivés</a:t>
            </a:r>
            <a:br>
              <a:rPr lang="fr-FR" dirty="0">
                <a:solidFill>
                  <a:srgbClr val="00B050"/>
                </a:solidFill>
                <a:latin typeface="Segoe Print" pitchFamily="2" charset="0"/>
              </a:rPr>
            </a:b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050" name="Picture 2" descr="D:\Utilisateurs\A1001249\Documents\coulaud\ESPACE PERSONNEL\association\PHOTOS CABANE\20160416_1518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4789" y="4018034"/>
            <a:ext cx="4176736" cy="283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BF038E-ECFA-41B9-A25B-428E3E62F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73" y="1104900"/>
            <a:ext cx="3995660" cy="299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367C2C-A2B5-4140-8637-9120E458A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64" y="4018034"/>
            <a:ext cx="3786621" cy="283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260648"/>
            <a:ext cx="7772400" cy="936104"/>
          </a:xfrm>
        </p:spPr>
        <p:txBody>
          <a:bodyPr>
            <a:normAutofit/>
          </a:bodyPr>
          <a:lstStyle/>
          <a:p>
            <a:r>
              <a:rPr lang="fr-FR" u="sng" dirty="0">
                <a:solidFill>
                  <a:srgbClr val="00B050"/>
                </a:solidFill>
                <a:latin typeface="Segoe Print" pitchFamily="2" charset="0"/>
                <a:cs typeface="Complex" pitchFamily="2" charset="0"/>
              </a:rPr>
              <a:t>Un site internet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974BE4-6DBB-404E-B0BA-329F591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343" y="1989216"/>
            <a:ext cx="9086850" cy="3772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725ECA-E7C8-4599-9D76-1240A84BD4AA}"/>
              </a:ext>
            </a:extLst>
          </p:cNvPr>
          <p:cNvSpPr txBox="1"/>
          <p:nvPr/>
        </p:nvSpPr>
        <p:spPr>
          <a:xfrm>
            <a:off x="3775954" y="1250552"/>
            <a:ext cx="46356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hlinkClick r:id="rId4"/>
              </a:rPr>
              <a:t>www.lesruchershoudemontais.fr</a:t>
            </a:r>
            <a:endParaRPr lang="fr-FR" sz="2400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9760" y="2869332"/>
            <a:ext cx="8892480" cy="1728192"/>
          </a:xfrm>
        </p:spPr>
        <p:txBody>
          <a:bodyPr>
            <a:noAutofit/>
          </a:bodyPr>
          <a:lstStyle/>
          <a:p>
            <a:pPr algn="ctr"/>
            <a:r>
              <a:rPr lang="fr-FR" sz="4400" b="0" u="sng" cap="all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Nos partenaires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5336" y="340030"/>
            <a:ext cx="2736304" cy="566738"/>
          </a:xfrm>
        </p:spPr>
        <p:txBody>
          <a:bodyPr>
            <a:normAutofit/>
          </a:bodyPr>
          <a:lstStyle/>
          <a:p>
            <a:r>
              <a:rPr lang="fr-FR" sz="1800" b="0" u="sng" dirty="0">
                <a:solidFill>
                  <a:srgbClr val="00B050"/>
                </a:solidFill>
                <a:latin typeface="Segoe Print" pitchFamily="2" charset="0"/>
              </a:rPr>
              <a:t>Magasin </a:t>
            </a:r>
            <a:r>
              <a:rPr lang="fr-FR" sz="1800" b="0" u="sng" dirty="0" err="1">
                <a:solidFill>
                  <a:srgbClr val="00B050"/>
                </a:solidFill>
                <a:latin typeface="Segoe Print" pitchFamily="2" charset="0"/>
              </a:rPr>
              <a:t>Botanic</a:t>
            </a:r>
            <a:endParaRPr lang="fr-FR" sz="1800" b="0" u="sng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540362" y="478010"/>
            <a:ext cx="2592288" cy="834479"/>
          </a:xfrm>
        </p:spPr>
        <p:txBody>
          <a:bodyPr>
            <a:normAutofit/>
          </a:bodyPr>
          <a:lstStyle/>
          <a:p>
            <a:pPr algn="ctr"/>
            <a:r>
              <a:rPr lang="fr-FR" sz="1800" u="sng" dirty="0">
                <a:solidFill>
                  <a:srgbClr val="00B050"/>
                </a:solidFill>
                <a:latin typeface="Segoe Print" pitchFamily="2" charset="0"/>
              </a:rPr>
              <a:t>Société Nancéienne des Eaux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31359" y="374117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B050"/>
                </a:solidFill>
                <a:latin typeface="Segoe Print" pitchFamily="2" charset="0"/>
              </a:rPr>
              <a:t>Mairie de </a:t>
            </a:r>
            <a:r>
              <a:rPr lang="fr-FR" u="sng" dirty="0" err="1">
                <a:solidFill>
                  <a:srgbClr val="00B050"/>
                </a:solidFill>
                <a:latin typeface="Segoe Print" pitchFamily="2" charset="0"/>
              </a:rPr>
              <a:t>Houdemont</a:t>
            </a:r>
            <a:endParaRPr lang="fr-FR" u="sng" dirty="0">
              <a:solidFill>
                <a:srgbClr val="00B050"/>
              </a:solidFill>
              <a:latin typeface="Segoe Print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40362" y="3879156"/>
            <a:ext cx="202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B050"/>
                </a:solidFill>
                <a:latin typeface="Segoe Print" pitchFamily="2" charset="0"/>
              </a:rPr>
              <a:t>Ecoles  d’Houdemont</a:t>
            </a:r>
          </a:p>
        </p:txBody>
      </p:sp>
      <p:pic>
        <p:nvPicPr>
          <p:cNvPr id="2051" name="Picture 3" descr="F:\IMG_5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1"/>
          <a:stretch/>
        </p:blipFill>
        <p:spPr bwMode="auto">
          <a:xfrm>
            <a:off x="8012477" y="980953"/>
            <a:ext cx="2120173" cy="300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2A9A04-CA1C-405A-82B0-61425D61E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77" y="4387507"/>
            <a:ext cx="3906455" cy="220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14C350D-B09D-4BE2-9BC3-489C8EDDE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0039" y="1267640"/>
            <a:ext cx="2826898" cy="212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26AA9F0-1FD5-4822-B66B-BD6FA704D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8"/>
          <a:stretch/>
        </p:blipFill>
        <p:spPr bwMode="auto">
          <a:xfrm>
            <a:off x="6635544" y="4525487"/>
            <a:ext cx="3826934" cy="2084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0025" y="401065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400" u="sng" cap="all" dirty="0">
                <a:solidFill>
                  <a:srgbClr val="F79646">
                    <a:lumMod val="50000"/>
                  </a:srgbClr>
                </a:solidFill>
                <a:latin typeface="Segoe Print" pitchFamily="2" charset="0"/>
                <a:ea typeface="+mj-ea"/>
                <a:cs typeface="+mj-cs"/>
              </a:rPr>
              <a:t>Nos statuts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33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9536" y="2132856"/>
            <a:ext cx="8229600" cy="1143000"/>
          </a:xfrm>
        </p:spPr>
        <p:txBody>
          <a:bodyPr/>
          <a:lstStyle/>
          <a:p>
            <a:r>
              <a:rPr lang="fr-FR" u="sng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NOS ACTIONS</a:t>
            </a:r>
            <a:endParaRPr lang="fr-FR" u="sng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H:\association apicole\photos\manifestation\abeille 19 juin 2010\DSC06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745" y="4075801"/>
            <a:ext cx="3348634" cy="223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29234" y="620688"/>
            <a:ext cx="8229600" cy="1152128"/>
          </a:xfrm>
        </p:spPr>
        <p:txBody>
          <a:bodyPr>
            <a:normAutofit lnSpcReduction="10000"/>
          </a:bodyPr>
          <a:lstStyle/>
          <a:p>
            <a:pPr lvl="1" algn="ctr">
              <a:buNone/>
            </a:pPr>
            <a:r>
              <a:rPr lang="fr-FR" sz="4400" u="sng" dirty="0">
                <a:solidFill>
                  <a:srgbClr val="00B050"/>
                </a:solidFill>
                <a:latin typeface="Segoe Print" pitchFamily="2" charset="0"/>
              </a:rPr>
              <a:t>Pédagogie envers les écoles</a:t>
            </a:r>
          </a:p>
          <a:p>
            <a:pPr algn="ctr">
              <a:buNone/>
            </a:pPr>
            <a:r>
              <a:rPr lang="fr-FR" dirty="0">
                <a:solidFill>
                  <a:srgbClr val="00B050"/>
                </a:solidFill>
                <a:latin typeface="Segoe Print" pitchFamily="2" charset="0"/>
              </a:rPr>
              <a:t>  </a:t>
            </a:r>
          </a:p>
          <a:p>
            <a:pPr algn="ctr">
              <a:buNone/>
            </a:pPr>
            <a:endParaRPr lang="fr-FR" sz="3600" dirty="0">
              <a:solidFill>
                <a:srgbClr val="00B050"/>
              </a:solidFill>
            </a:endParaRPr>
          </a:p>
        </p:txBody>
      </p:sp>
      <p:pic>
        <p:nvPicPr>
          <p:cNvPr id="5" name="Picture 4" descr="C:\Users\Paul\Pictures\Image AG Ruchers Houd\P1030350-B-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4946" y="1452155"/>
            <a:ext cx="3132833" cy="248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association apicole\photos\manifestation\abeille 19 juin 2010\DSC06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3242" y="4075801"/>
            <a:ext cx="3348634" cy="25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ECAA0D-FB04-4C24-84C1-83391699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69" y="1801276"/>
            <a:ext cx="3731166" cy="2305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:\association apicole\photos\abeille et insectes\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9" y="1484784"/>
            <a:ext cx="507410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fr-FR" sz="4400" u="sng" dirty="0">
                <a:solidFill>
                  <a:srgbClr val="00B050"/>
                </a:solidFill>
                <a:latin typeface="Segoe Print" pitchFamily="2" charset="0"/>
              </a:rPr>
              <a:t>Formation et soutien aux apiculteurs</a:t>
            </a:r>
            <a:br>
              <a:rPr lang="fr-FR" sz="3200" u="sng" dirty="0">
                <a:solidFill>
                  <a:srgbClr val="00B050"/>
                </a:solidFill>
                <a:latin typeface="Segoe Print" pitchFamily="2" charset="0"/>
              </a:rPr>
            </a:br>
            <a:endParaRPr lang="fr-FR" u="sng" dirty="0"/>
          </a:p>
        </p:txBody>
      </p:sp>
      <p:pic>
        <p:nvPicPr>
          <p:cNvPr id="33794" name="Picture 2" descr="H:\association apicole\photos\rucher\rucher 2011\3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4" y="4005064"/>
            <a:ext cx="3364188" cy="251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association apicole\photos abeilles\DSC088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096" y="3501923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fr-FR" sz="4400" u="sng" dirty="0">
                <a:solidFill>
                  <a:srgbClr val="00B050"/>
                </a:solidFill>
                <a:latin typeface="Segoe Print" pitchFamily="2" charset="0"/>
              </a:rPr>
              <a:t>Maintien de la biodiversité</a:t>
            </a:r>
            <a:br>
              <a:rPr lang="fr-FR" sz="3200" dirty="0">
                <a:solidFill>
                  <a:srgbClr val="00B050"/>
                </a:solidFill>
                <a:latin typeface="Segoe Print" pitchFamily="2" charset="0"/>
              </a:rPr>
            </a:br>
            <a:endParaRPr lang="fr-FR" dirty="0"/>
          </a:p>
        </p:txBody>
      </p:sp>
      <p:pic>
        <p:nvPicPr>
          <p:cNvPr id="9218" name="Picture 2" descr="H:\association apicole\photos\abeille et insectes\photos d'abeilles\img003.jpg"/>
          <p:cNvPicPr>
            <a:picLocks noChangeAspect="1" noChangeArrowheads="1"/>
          </p:cNvPicPr>
          <p:nvPr/>
        </p:nvPicPr>
        <p:blipFill rotWithShape="1">
          <a:blip r:embed="rId2" cstate="print"/>
          <a:srcRect t="3749" b="20346"/>
          <a:stretch/>
        </p:blipFill>
        <p:spPr bwMode="auto">
          <a:xfrm>
            <a:off x="2653979" y="1518052"/>
            <a:ext cx="3059832" cy="267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H:\association apicole\photos\abeille et insectes\photos d'abeilles\ABEILLES46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9976" y="1196753"/>
            <a:ext cx="4202884" cy="284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:\association apicole\photos\abeille et insectes\photos d'abeilles\ABEILLES2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347" y="4047865"/>
            <a:ext cx="3681282" cy="281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H:\association apicole\photos\abeille et insectes\photos d'abeilles\100_72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7568" y="4251957"/>
            <a:ext cx="4032448" cy="243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tilisateurs\A1001249\Documents\coulaud\ESPACE PERSONNEL\association\PHOTOS JARDINS DE VIE VILLE\DSC06074-BH-2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6" y="1351332"/>
            <a:ext cx="4032448" cy="296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 descr="C:\Users\Paul\Pictures\Image AG Ruchers Houd\P1070597-B-2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0286" y="1196023"/>
            <a:ext cx="3170294" cy="237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Utilisateurs\A1001249\Documents\coulaud\ESPACE PERSONNEL\association\PHOTOS JARDINS DE VIE VILLE\DSC06093-BRH-24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3648" y="4319958"/>
            <a:ext cx="3357814" cy="24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FR" u="sng" dirty="0">
                <a:solidFill>
                  <a:srgbClr val="00B050"/>
                </a:solidFill>
                <a:latin typeface="Segoe Print" pitchFamily="2" charset="0"/>
              </a:rPr>
              <a:t>Information auprès du public</a:t>
            </a:r>
            <a:endParaRPr lang="fr-FR" u="sng" dirty="0"/>
          </a:p>
        </p:txBody>
      </p:sp>
      <p:pic>
        <p:nvPicPr>
          <p:cNvPr id="3076" name="Picture 4" descr="D:\Utilisateurs\A1001249\Documents\coulaud\ESPACE PERSONNEL\association\PHOTOS API DAY\20160618_1749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9366" y="3645024"/>
            <a:ext cx="403213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/>
          </a:bodyPr>
          <a:lstStyle/>
          <a:p>
            <a:r>
              <a:rPr lang="fr-FR" u="sng" dirty="0">
                <a:solidFill>
                  <a:srgbClr val="00B050"/>
                </a:solidFill>
                <a:latin typeface="Segoe Print" pitchFamily="2" charset="0"/>
              </a:rPr>
              <a:t>Projets </a:t>
            </a:r>
            <a:endParaRPr lang="fr-FR" u="sng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28F84D-222D-4AE1-A05F-93EB62F6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67" y="1892824"/>
            <a:ext cx="3370282" cy="2811760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Obtention du Label </a:t>
            </a:r>
            <a:r>
              <a:rPr lang="fr-FR" dirty="0" err="1"/>
              <a:t>Apicité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26BFF3-EB80-4BBA-88CE-E20A0BC4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004144"/>
            <a:ext cx="2314575" cy="2454381"/>
          </a:xfrm>
          <a:prstGeom prst="rect">
            <a:avLst/>
          </a:prstGeom>
        </p:spPr>
      </p:pic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C96266BB-96A8-4D56-AD2B-88149F8E54BC}"/>
              </a:ext>
            </a:extLst>
          </p:cNvPr>
          <p:cNvSpPr txBox="1">
            <a:spLocks/>
          </p:cNvSpPr>
          <p:nvPr/>
        </p:nvSpPr>
        <p:spPr bwMode="auto">
          <a:xfrm>
            <a:off x="4188303" y="1798340"/>
            <a:ext cx="3474675" cy="209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5EA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A24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F3F3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r-FR" kern="0" dirty="0"/>
              <a:t>Création d’une miellerie collective</a:t>
            </a:r>
          </a:p>
        </p:txBody>
      </p:sp>
      <p:pic>
        <p:nvPicPr>
          <p:cNvPr id="1028" name="Picture 4" descr="RÃ©sultat de recherche d'images pour &quot;image miellerie collective&quot;">
            <a:extLst>
              <a:ext uri="{FF2B5EF4-FFF2-40B4-BE49-F238E27FC236}">
                <a16:creationId xmlns:a16="http://schemas.microsoft.com/office/drawing/2014/main" id="{0813D353-DCFF-4664-BFF5-52C26B819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980889"/>
            <a:ext cx="4060511" cy="2713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56F1960B-9CF6-40E0-B605-6394A7CD2909}"/>
              </a:ext>
            </a:extLst>
          </p:cNvPr>
          <p:cNvSpPr txBox="1">
            <a:spLocks/>
          </p:cNvSpPr>
          <p:nvPr/>
        </p:nvSpPr>
        <p:spPr bwMode="auto">
          <a:xfrm>
            <a:off x="8270032" y="1798340"/>
            <a:ext cx="3474675" cy="97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5EA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A24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F3F3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F3F3F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r-FR" kern="0" dirty="0"/>
              <a:t>Développement de la formation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A1E853-1EAC-43D3-8424-1450DE509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0032" y="2980889"/>
            <a:ext cx="3711000" cy="278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19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332657"/>
            <a:ext cx="7772400" cy="1872209"/>
          </a:xfrm>
        </p:spPr>
        <p:txBody>
          <a:bodyPr>
            <a:normAutofit/>
          </a:bodyPr>
          <a:lstStyle/>
          <a:p>
            <a:r>
              <a:rPr lang="fr-FR" u="sng" dirty="0">
                <a:solidFill>
                  <a:schemeClr val="accent6">
                    <a:lumMod val="50000"/>
                  </a:schemeClr>
                </a:solidFill>
                <a:latin typeface="Segoe Print" pitchFamily="2" charset="0"/>
              </a:rPr>
              <a:t>SERVICES PROPOSES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43697" y="2348879"/>
            <a:ext cx="8496944" cy="4176464"/>
          </a:xfrm>
        </p:spPr>
        <p:txBody>
          <a:bodyPr numCol="1">
            <a:normAutofit/>
          </a:bodyPr>
          <a:lstStyle/>
          <a:p>
            <a:r>
              <a:rPr lang="fr-FR" sz="3600" dirty="0">
                <a:solidFill>
                  <a:srgbClr val="00B050"/>
                </a:solidFill>
                <a:latin typeface="Segoe Print" pitchFamily="2" charset="0"/>
              </a:rPr>
              <a:t>-Des ateliers pratiques et théoriques </a:t>
            </a:r>
          </a:p>
          <a:p>
            <a:r>
              <a:rPr lang="fr-FR" sz="3600" dirty="0">
                <a:solidFill>
                  <a:srgbClr val="00B050"/>
                </a:solidFill>
                <a:latin typeface="Segoe Print" pitchFamily="2" charset="0"/>
              </a:rPr>
              <a:t>- Formation et accompagnement </a:t>
            </a:r>
          </a:p>
          <a:p>
            <a:r>
              <a:rPr lang="fr-FR" sz="3600" dirty="0">
                <a:solidFill>
                  <a:srgbClr val="00B050"/>
                </a:solidFill>
                <a:latin typeface="Segoe Print" pitchFamily="2" charset="0"/>
              </a:rPr>
              <a:t>-Location de matériel</a:t>
            </a:r>
          </a:p>
          <a:p>
            <a:r>
              <a:rPr lang="fr-FR" sz="3600" dirty="0">
                <a:solidFill>
                  <a:srgbClr val="00B050"/>
                </a:solidFill>
                <a:latin typeface="Segoe Print" pitchFamily="2" charset="0"/>
              </a:rPr>
              <a:t>-Recherche de terrains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aul\Documents\EXPOSE RUCHE\IMAGES\Image pour PPT abeille\P116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3127" y="845083"/>
            <a:ext cx="7038109" cy="527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103</Words>
  <Application>Microsoft Office PowerPoint</Application>
  <PresentationFormat>Grand écran</PresentationFormat>
  <Paragraphs>33</Paragraphs>
  <Slides>17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Complex</vt:lpstr>
      <vt:lpstr>Segoe Print</vt:lpstr>
      <vt:lpstr>Times</vt:lpstr>
      <vt:lpstr>Trebuchet MS</vt:lpstr>
      <vt:lpstr>Modèle par défaut</vt:lpstr>
      <vt:lpstr>Association Loi 1901 créée en mars 2012 Déclarée d’intérêt général </vt:lpstr>
      <vt:lpstr>NOS ACTIONS</vt:lpstr>
      <vt:lpstr>Présentation PowerPoint</vt:lpstr>
      <vt:lpstr>Formation et soutien aux apiculteurs </vt:lpstr>
      <vt:lpstr>Maintien de la biodiversité </vt:lpstr>
      <vt:lpstr>Information auprès du public</vt:lpstr>
      <vt:lpstr>Projets </vt:lpstr>
      <vt:lpstr>SERVICES PROPOSES</vt:lpstr>
      <vt:lpstr>Présentation PowerPoint</vt:lpstr>
      <vt:lpstr>Nos moyens</vt:lpstr>
      <vt:lpstr>Rucher de l’école primaire de Houdemont</vt:lpstr>
      <vt:lpstr>   1 Terrain communal    </vt:lpstr>
      <vt:lpstr>Des adhérents motivés </vt:lpstr>
      <vt:lpstr>Un site internet</vt:lpstr>
      <vt:lpstr>Nos partenaires</vt:lpstr>
      <vt:lpstr>Magasin Botanic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de type loi 1901 créée en mars 2012 Déclarée d’intérêt général</dc:title>
  <dc:creator>jean</dc:creator>
  <cp:lastModifiedBy>jean</cp:lastModifiedBy>
  <cp:revision>22</cp:revision>
  <dcterms:created xsi:type="dcterms:W3CDTF">2018-10-03T17:43:15Z</dcterms:created>
  <dcterms:modified xsi:type="dcterms:W3CDTF">2018-10-03T18:39:58Z</dcterms:modified>
</cp:coreProperties>
</file>